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8eca2f0b7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8eca2f0b7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8eca2f0b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8eca2f0b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8eca2f0b7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8eca2f0b7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8eca2f0b7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8eca2f0b7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8eca2f0b7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8eca2f0b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8eca2f0b7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8eca2f0b7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8eca2f0b7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8eca2f0b7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8eca2f0b7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8eca2f0b7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8eca2f0b7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8eca2f0b7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8eca2f0b7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8eca2f0b7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8eca2f0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8eca2f0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8eca2f0b7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8eca2f0b7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8eca2f0b7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8eca2f0b7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ac352956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3ac352956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8eca2f0b7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8eca2f0b7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eca2f0b7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eca2f0b7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8eca2f0b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38eca2f0b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8eca2f0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8eca2f0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8eca2f0b7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8eca2f0b7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8eca2f0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8eca2f0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8eca2f0b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8eca2f0b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8eca2f0b7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8eca2f0b7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8eca2f0b7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8eca2f0b7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8eca2f0b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8eca2f0b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gif"/><Relationship Id="rId4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gif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2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700"/>
              <a:t>Convolutional</a:t>
            </a:r>
            <a:r>
              <a:rPr lang="en-GB" sz="3700"/>
              <a:t> Neural Networks for Image Classification</a:t>
            </a:r>
            <a:endParaRPr sz="37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Deep Learning 101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676800" y="3672325"/>
            <a:ext cx="430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Shuang Ao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PhD student, KMi</a:t>
            </a:r>
            <a:endParaRPr sz="24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750" y="216700"/>
            <a:ext cx="1915049" cy="84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Activation function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017725"/>
            <a:ext cx="4197395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Pooling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Purpose: </a:t>
            </a:r>
            <a:r>
              <a:rPr b="1" lang="en-GB" sz="1400">
                <a:solidFill>
                  <a:schemeClr val="dk1"/>
                </a:solidFill>
                <a:highlight>
                  <a:srgbClr val="FFFFFF"/>
                </a:highlight>
              </a:rPr>
              <a:t>down sampling 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feature maps by summarizing the presence of features in patches of the feature map. 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The size of the pooling operation is </a:t>
            </a:r>
            <a:r>
              <a:rPr b="1" lang="en-GB" sz="1400">
                <a:solidFill>
                  <a:schemeClr val="dk1"/>
                </a:solidFill>
                <a:highlight>
                  <a:srgbClr val="FFFFFF"/>
                </a:highlight>
              </a:rPr>
              <a:t>smaller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 than the size of the feature map; specifically, it is almost always 2×2 pixels applied with a stride of 2 pixels.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047" y="1141322"/>
            <a:ext cx="391636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CNN Model Architecture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1102200" y="3028525"/>
            <a:ext cx="55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k=6</a:t>
            </a:r>
            <a:endParaRPr sz="1200"/>
          </a:p>
        </p:txBody>
      </p:sp>
      <p:sp>
        <p:nvSpPr>
          <p:cNvPr id="143" name="Google Shape;143;p25"/>
          <p:cNvSpPr txBox="1"/>
          <p:nvPr/>
        </p:nvSpPr>
        <p:spPr>
          <a:xfrm>
            <a:off x="3845400" y="2952325"/>
            <a:ext cx="55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k=16</a:t>
            </a:r>
            <a:endParaRPr sz="120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75" y="1240413"/>
            <a:ext cx="8945751" cy="26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Softmax Function 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6800"/>
            <a:ext cx="4375474" cy="190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0" y="2267899"/>
            <a:ext cx="7527849" cy="271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of DL Models with Timeline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850" y="1097175"/>
            <a:ext cx="67203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LeNet (IEEE 1998)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70125"/>
            <a:ext cx="789622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AlexNet (NIPS 2012)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10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VGG (</a:t>
            </a:r>
            <a:r>
              <a:rPr lang="en-GB" sz="2400">
                <a:highlight>
                  <a:srgbClr val="FFFFFF"/>
                </a:highlight>
              </a:rPr>
              <a:t>Very Deep Convolutional Networks, ICLR 2015</a:t>
            </a:r>
            <a:r>
              <a:rPr lang="en-GB" sz="2400"/>
              <a:t>)</a:t>
            </a:r>
            <a:endParaRPr sz="240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70125"/>
            <a:ext cx="80962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/>
        </p:nvSpPr>
        <p:spPr>
          <a:xfrm>
            <a:off x="2068300" y="3958450"/>
            <a:ext cx="433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980000"/>
                </a:solidFill>
              </a:rPr>
              <a:t>Vanishing Gradient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 (Residual Network, CVPR 2016) 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0125"/>
            <a:ext cx="3620475" cy="2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4">
            <a:alphaModFix/>
          </a:blip>
          <a:srcRect b="35872" l="0" r="0" t="0"/>
          <a:stretch/>
        </p:blipFill>
        <p:spPr>
          <a:xfrm>
            <a:off x="512975" y="1222500"/>
            <a:ext cx="7851050" cy="218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 rotWithShape="1">
          <a:blip r:embed="rId4">
            <a:alphaModFix/>
          </a:blip>
          <a:srcRect b="0" l="0" r="0" t="65665"/>
          <a:stretch/>
        </p:blipFill>
        <p:spPr>
          <a:xfrm>
            <a:off x="512975" y="3614355"/>
            <a:ext cx="7851050" cy="11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DenseNet (Densely Connected Network, CVPR, 2017)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81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Tasks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50" y="1000075"/>
            <a:ext cx="7728852" cy="39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 (Attention is All You Need, NeurIPS 2017)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550" y="1049700"/>
            <a:ext cx="271166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75" y="962775"/>
            <a:ext cx="5948850" cy="4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Parameters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170125"/>
            <a:ext cx="617457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150" y="867025"/>
            <a:ext cx="5545050" cy="42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Gradient Calculation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941" y="1173017"/>
            <a:ext cx="5796118" cy="3525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gs vs Cats Image Classification using ResNet | by Anubhav Shrimal |  Anubhav Shrimal | Medium" id="211" name="Google Shape;211;p35"/>
          <p:cNvPicPr preferRelativeResize="0"/>
          <p:nvPr/>
        </p:nvPicPr>
        <p:blipFill rotWithShape="1">
          <a:blip r:embed="rId4">
            <a:alphaModFix/>
          </a:blip>
          <a:srcRect b="0" l="0" r="70216" t="0"/>
          <a:stretch/>
        </p:blipFill>
        <p:spPr>
          <a:xfrm>
            <a:off x="6771485" y="2660941"/>
            <a:ext cx="219251" cy="412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gs vs Cats Image Classification using ResNet | by Anubhav Shrimal |  Anubhav Shrimal | Medium" id="212" name="Google Shape;212;p35"/>
          <p:cNvPicPr preferRelativeResize="0"/>
          <p:nvPr/>
        </p:nvPicPr>
        <p:blipFill rotWithShape="1">
          <a:blip r:embed="rId4">
            <a:alphaModFix/>
          </a:blip>
          <a:srcRect b="8792" l="40775" r="32082" t="10982"/>
          <a:stretch/>
        </p:blipFill>
        <p:spPr>
          <a:xfrm>
            <a:off x="6282813" y="3228373"/>
            <a:ext cx="188042" cy="31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Benchmark Image Datasets 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50" y="1093925"/>
            <a:ext cx="2359775" cy="18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100" y="1062650"/>
            <a:ext cx="1884351" cy="188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6791800" y="1093925"/>
            <a:ext cx="1884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ImageNet: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1000 classes,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1.28M training, 50,000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RGB: 224x224 size</a:t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2800125" y="1173375"/>
            <a:ext cx="1884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CIFAR10: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 classes,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50,000 training,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10,000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RGB: 32x32 size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68125"/>
            <a:ext cx="2647725" cy="198578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2800125" y="3306975"/>
            <a:ext cx="1884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MNIST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 classes,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50,000 training,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10,000 validation,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Grey: 28x28 size</a:t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 rotWithShape="1">
          <a:blip r:embed="rId6">
            <a:alphaModFix/>
          </a:blip>
          <a:srcRect b="0" l="0" r="32400" t="0"/>
          <a:stretch/>
        </p:blipFill>
        <p:spPr>
          <a:xfrm>
            <a:off x="4836825" y="3099400"/>
            <a:ext cx="2441524" cy="18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7372125" y="3306975"/>
            <a:ext cx="188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SVHN (street view house number)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 classes,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50,000 training,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10,000 validation,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RGB: 32x32 size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105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CNNs</a:t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Dataloader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Model Architecture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Optimizer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Loss </a:t>
            </a:r>
            <a:r>
              <a:rPr lang="en-GB"/>
              <a:t>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Training / Validation Script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Classification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75" y="2065700"/>
            <a:ext cx="5348476" cy="27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6"/>
          <p:cNvGrpSpPr/>
          <p:nvPr/>
        </p:nvGrpSpPr>
        <p:grpSpPr>
          <a:xfrm>
            <a:off x="4361348" y="379450"/>
            <a:ext cx="4714249" cy="2532925"/>
            <a:chOff x="4361348" y="379450"/>
            <a:chExt cx="4714249" cy="2532925"/>
          </a:xfrm>
        </p:grpSpPr>
        <p:pic>
          <p:nvPicPr>
            <p:cNvPr id="77" name="Google Shape;7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61348" y="379450"/>
              <a:ext cx="4714249" cy="20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6"/>
            <p:cNvSpPr txBox="1"/>
            <p:nvPr/>
          </p:nvSpPr>
          <p:spPr>
            <a:xfrm>
              <a:off x="6513775" y="2512175"/>
              <a:ext cx="150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Filters for ML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 (CNN)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Convolution: </a:t>
            </a: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operation with which we can </a:t>
            </a:r>
            <a:r>
              <a:rPr b="1"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merge two arrays by multiplying them</a:t>
            </a: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these arrays could be of different sizes, but </a:t>
            </a:r>
            <a:r>
              <a:rPr b="1"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same dimensions</a:t>
            </a: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Convolution in CNN: 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application of a </a:t>
            </a:r>
            <a:r>
              <a:rPr b="1" lang="en-GB" sz="1400">
                <a:solidFill>
                  <a:schemeClr val="dk1"/>
                </a:solidFill>
                <a:highlight>
                  <a:srgbClr val="FFFFFF"/>
                </a:highlight>
              </a:rPr>
              <a:t>filter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 to an input that results in an activation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CNN: 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designed for working with two-dimensional image data; 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automatically </a:t>
            </a:r>
            <a:r>
              <a:rPr b="1" lang="en-GB" sz="1400">
                <a:solidFill>
                  <a:schemeClr val="dk1"/>
                </a:solidFill>
                <a:highlight>
                  <a:srgbClr val="FFFFFF"/>
                </a:highlight>
              </a:rPr>
              <a:t>learn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 a large number of filters in parallel specific to a training dataset (in the context of a specific prediction problem such as classification)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42863" r="0" t="0"/>
          <a:stretch/>
        </p:blipFill>
        <p:spPr>
          <a:xfrm>
            <a:off x="6538750" y="1002100"/>
            <a:ext cx="2605251" cy="313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57375"/>
            <a:ext cx="1661950" cy="166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CNN Model Architecture Example</a:t>
            </a:r>
            <a:endParaRPr/>
          </a:p>
        </p:txBody>
      </p:sp>
      <p:pic>
        <p:nvPicPr>
          <p:cNvPr descr="Simple Image Classification using Convolutional Neural Network — Deep  Learning in python. | by Venkatesh Tata | Becoming Human: Artificial  Intelligence Magazine"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" y="1038225"/>
            <a:ext cx="5446824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5987500" y="1112100"/>
            <a:ext cx="28995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 for exact image features: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Apply a </a:t>
            </a:r>
            <a:r>
              <a:rPr b="1" lang="en-GB">
                <a:solidFill>
                  <a:schemeClr val="dk1"/>
                </a:solidFill>
                <a:highlight>
                  <a:srgbClr val="FFFFFF"/>
                </a:highlight>
              </a:rPr>
              <a:t>filter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to an input to create a </a:t>
            </a:r>
            <a:r>
              <a:rPr b="1" lang="en-GB">
                <a:solidFill>
                  <a:schemeClr val="dk1"/>
                </a:solidFill>
                <a:highlight>
                  <a:srgbClr val="FFFFFF"/>
                </a:highlight>
              </a:rPr>
              <a:t>feature map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that summarizes the presence of detected features in the input.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Model Architecture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17088"/>
          <a:stretch/>
        </p:blipFill>
        <p:spPr>
          <a:xfrm>
            <a:off x="180200" y="1045850"/>
            <a:ext cx="8757574" cy="34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2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4387600" y="3055013"/>
            <a:ext cx="4260300" cy="15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Kernel Size: smaller than the input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Operation: multiplication applied between a filter-sized patch of the input and the filter is a dot product (results to be a scalar value)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CNN learns kernel weights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00" y="2659975"/>
            <a:ext cx="3060350" cy="234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olutional Neural Network. A Convolutional Neural Network (CNN) is… | by  Aman Khandelwal | Medium" id="107" name="Google Shape;107;p20"/>
          <p:cNvPicPr preferRelativeResize="0"/>
          <p:nvPr/>
        </p:nvPicPr>
        <p:blipFill rotWithShape="1">
          <a:blip r:embed="rId4">
            <a:alphaModFix/>
          </a:blip>
          <a:srcRect b="15336" l="0" r="0" t="14664"/>
          <a:stretch/>
        </p:blipFill>
        <p:spPr>
          <a:xfrm>
            <a:off x="514275" y="928300"/>
            <a:ext cx="2452035" cy="17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397" y="994035"/>
            <a:ext cx="4629100" cy="15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 Operation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5705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Intuitive Explanation of Convolutional Neural Networks - KDnuggets"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850" y="348350"/>
            <a:ext cx="3923650" cy="2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Activation</a:t>
            </a:r>
            <a:r>
              <a:rPr lang="en-GB"/>
              <a:t> function (ReLU)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Relu (Rectified Linear Unit): converts negative numbers to zeros and carry forward positive numbers.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Purpose: If a feature is not helping the network, then Relu won't carry it forward (makes it zero), else carries it forward as such.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49922" r="0" t="0"/>
          <a:stretch/>
        </p:blipFill>
        <p:spPr>
          <a:xfrm>
            <a:off x="486550" y="1017725"/>
            <a:ext cx="2214275" cy="17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25" y="3027100"/>
            <a:ext cx="4181114" cy="15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